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68" r:id="rId2"/>
    <p:sldId id="300" r:id="rId3"/>
    <p:sldId id="401" r:id="rId4"/>
    <p:sldId id="302" r:id="rId5"/>
    <p:sldId id="301" r:id="rId6"/>
    <p:sldId id="303" r:id="rId7"/>
    <p:sldId id="304" r:id="rId8"/>
    <p:sldId id="407" r:id="rId9"/>
    <p:sldId id="408" r:id="rId10"/>
    <p:sldId id="409" r:id="rId11"/>
    <p:sldId id="410" r:id="rId12"/>
    <p:sldId id="412" r:id="rId13"/>
    <p:sldId id="415" r:id="rId14"/>
    <p:sldId id="411" r:id="rId15"/>
    <p:sldId id="413" r:id="rId16"/>
    <p:sldId id="414" r:id="rId17"/>
    <p:sldId id="416" r:id="rId18"/>
    <p:sldId id="306" r:id="rId19"/>
    <p:sldId id="382" r:id="rId20"/>
    <p:sldId id="394" r:id="rId21"/>
    <p:sldId id="307" r:id="rId22"/>
    <p:sldId id="265" r:id="rId23"/>
    <p:sldId id="340" r:id="rId24"/>
    <p:sldId id="341" r:id="rId25"/>
    <p:sldId id="349" r:id="rId26"/>
    <p:sldId id="351" r:id="rId27"/>
    <p:sldId id="418" r:id="rId28"/>
    <p:sldId id="419" r:id="rId29"/>
    <p:sldId id="337" r:id="rId30"/>
    <p:sldId id="352" r:id="rId31"/>
    <p:sldId id="395" r:id="rId32"/>
    <p:sldId id="356" r:id="rId33"/>
    <p:sldId id="396" r:id="rId34"/>
    <p:sldId id="355" r:id="rId35"/>
    <p:sldId id="357" r:id="rId36"/>
    <p:sldId id="288" r:id="rId37"/>
    <p:sldId id="317" r:id="rId38"/>
    <p:sldId id="338" r:id="rId39"/>
    <p:sldId id="272" r:id="rId40"/>
    <p:sldId id="282" r:id="rId41"/>
    <p:sldId id="348" r:id="rId42"/>
    <p:sldId id="276" r:id="rId43"/>
    <p:sldId id="275" r:id="rId44"/>
    <p:sldId id="279" r:id="rId45"/>
    <p:sldId id="291" r:id="rId46"/>
    <p:sldId id="321" r:id="rId47"/>
    <p:sldId id="346" r:id="rId48"/>
    <p:sldId id="296" r:id="rId49"/>
    <p:sldId id="305" r:id="rId50"/>
    <p:sldId id="308" r:id="rId51"/>
    <p:sldId id="377" r:id="rId52"/>
    <p:sldId id="406" r:id="rId53"/>
    <p:sldId id="309" r:id="rId54"/>
    <p:sldId id="353" r:id="rId55"/>
    <p:sldId id="311" r:id="rId56"/>
    <p:sldId id="314" r:id="rId57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7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64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E8FC47-88CC-40D3-A239-01565B31F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90675-8324-4017-B8B4-96023F6681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6153E-AFDD-4C39-8107-99FB451DE933}" type="datetimeFigureOut">
              <a:rPr lang="en-GB" smtClean="0"/>
              <a:pPr/>
              <a:t>01/12/2023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39C49-9A4F-40B0-8D07-ACC284B2B5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16164-2C3F-4932-A4C4-F1DA0B1BF3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800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61D6D-F466-432A-B0E2-565CE0F3FF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48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4T22:33:56.874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84249-7D9D-4505-860A-FBB9F166C4F6}" type="datetimeFigureOut">
              <a:rPr lang="en-GB" smtClean="0"/>
              <a:pPr/>
              <a:t>01/12/2023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7A957-ED6C-46F2-ADA0-52436EDFDC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42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84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15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679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918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493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708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654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863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1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figures aren’t really comparable due to the pandemic but thanks to the </a:t>
            </a:r>
            <a:r>
              <a:rPr lang="en-GB" baseline="0" dirty="0" err="1"/>
              <a:t>covid</a:t>
            </a:r>
            <a:r>
              <a:rPr lang="en-GB" baseline="0" dirty="0"/>
              <a:t> grants the surplus </a:t>
            </a:r>
            <a:r>
              <a:rPr lang="en-GB" baseline="0" dirty="0" err="1"/>
              <a:t>bbefore</a:t>
            </a:r>
            <a:r>
              <a:rPr lang="en-GB" baseline="0" dirty="0"/>
              <a:t> depreciation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57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figures aren’t really comparable due to the pandemic but thanks to the </a:t>
            </a:r>
            <a:r>
              <a:rPr lang="en-GB" baseline="0" dirty="0" err="1"/>
              <a:t>covid</a:t>
            </a:r>
            <a:r>
              <a:rPr lang="en-GB" baseline="0" dirty="0"/>
              <a:t> grants the surplus </a:t>
            </a:r>
            <a:r>
              <a:rPr lang="en-GB" baseline="0" dirty="0" err="1"/>
              <a:t>bbefore</a:t>
            </a:r>
            <a:r>
              <a:rPr lang="en-GB" baseline="0" dirty="0"/>
              <a:t> depreciation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1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figures aren’t really comparable due to the pandemic but thanks to the </a:t>
            </a:r>
            <a:r>
              <a:rPr lang="en-GB" baseline="0" dirty="0" err="1"/>
              <a:t>covid</a:t>
            </a:r>
            <a:r>
              <a:rPr lang="en-GB" baseline="0" dirty="0"/>
              <a:t> grants the surplus </a:t>
            </a:r>
            <a:r>
              <a:rPr lang="en-GB" baseline="0" dirty="0" err="1"/>
              <a:t>bbefore</a:t>
            </a:r>
            <a:r>
              <a:rPr lang="en-GB" baseline="0" dirty="0"/>
              <a:t> depreciation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16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figures aren’t really comparable due to the pandemic but thanks to the </a:t>
            </a:r>
            <a:r>
              <a:rPr lang="en-GB" baseline="0" dirty="0" err="1"/>
              <a:t>covid</a:t>
            </a:r>
            <a:r>
              <a:rPr lang="en-GB" baseline="0" dirty="0"/>
              <a:t> grants the surplus </a:t>
            </a:r>
            <a:r>
              <a:rPr lang="en-GB" baseline="0" dirty="0" err="1"/>
              <a:t>bbefore</a:t>
            </a:r>
            <a:r>
              <a:rPr lang="en-GB" baseline="0" dirty="0"/>
              <a:t> depreciation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57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figures aren’t really comparable due to the pandemic but thanks to the </a:t>
            </a:r>
            <a:r>
              <a:rPr lang="en-GB" baseline="0" dirty="0" err="1"/>
              <a:t>covid</a:t>
            </a:r>
            <a:r>
              <a:rPr lang="en-GB" baseline="0" dirty="0"/>
              <a:t> grants the surplus </a:t>
            </a:r>
            <a:r>
              <a:rPr lang="en-GB" baseline="0" dirty="0" err="1"/>
              <a:t>bbefore</a:t>
            </a:r>
            <a:r>
              <a:rPr lang="en-GB" baseline="0" dirty="0"/>
              <a:t> depreciation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87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figures aren’t really comparable due to the pandemic but thanks to the </a:t>
            </a:r>
            <a:r>
              <a:rPr lang="en-GB" baseline="0" dirty="0" err="1"/>
              <a:t>covid</a:t>
            </a:r>
            <a:r>
              <a:rPr lang="en-GB" baseline="0" dirty="0"/>
              <a:t> grants the surplus </a:t>
            </a:r>
            <a:r>
              <a:rPr lang="en-GB" baseline="0" dirty="0" err="1"/>
              <a:t>bbefore</a:t>
            </a:r>
            <a:r>
              <a:rPr lang="en-GB" baseline="0" dirty="0"/>
              <a:t> depreciation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52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figures aren’t really comparable due to the pandemic but thanks to the </a:t>
            </a:r>
            <a:r>
              <a:rPr lang="en-GB" baseline="0" dirty="0" err="1"/>
              <a:t>covid</a:t>
            </a:r>
            <a:r>
              <a:rPr lang="en-GB" baseline="0" dirty="0"/>
              <a:t> grants the surplus </a:t>
            </a:r>
            <a:r>
              <a:rPr lang="en-GB" baseline="0" dirty="0" err="1"/>
              <a:t>bbefore</a:t>
            </a:r>
            <a:r>
              <a:rPr lang="en-GB" baseline="0" dirty="0"/>
              <a:t> depreciation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57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figures aren’t really comparable due to the pandemic but thanks to the </a:t>
            </a:r>
            <a:r>
              <a:rPr lang="en-GB" baseline="0" dirty="0" err="1"/>
              <a:t>covid</a:t>
            </a:r>
            <a:r>
              <a:rPr lang="en-GB" baseline="0" dirty="0"/>
              <a:t> grants the surplus </a:t>
            </a:r>
            <a:r>
              <a:rPr lang="en-GB" baseline="0" dirty="0" err="1"/>
              <a:t>bbefore</a:t>
            </a:r>
            <a:r>
              <a:rPr lang="en-GB" baseline="0" dirty="0"/>
              <a:t> depreciation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BA54C-3AE7-4F10-95DF-A836FC4473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9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BE-C30F-4F7B-9691-A45B931D3254}" type="datetimeFigureOut">
              <a:rPr lang="en-GB" smtClean="0"/>
              <a:pPr/>
              <a:t>01/12/2023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08F3-F5EB-4193-987F-C3BE1FF555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62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BE-C30F-4F7B-9691-A45B931D3254}" type="datetimeFigureOut">
              <a:rPr lang="en-GB" smtClean="0"/>
              <a:pPr/>
              <a:t>01/12/2023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08F3-F5EB-4193-987F-C3BE1FF555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52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BE-C30F-4F7B-9691-A45B931D3254}" type="datetimeFigureOut">
              <a:rPr lang="en-GB" smtClean="0"/>
              <a:pPr/>
              <a:t>01/12/2023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08F3-F5EB-4193-987F-C3BE1FF555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2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BE-C30F-4F7B-9691-A45B931D3254}" type="datetimeFigureOut">
              <a:rPr lang="en-GB" smtClean="0"/>
              <a:pPr/>
              <a:t>01/12/2023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08F3-F5EB-4193-987F-C3BE1FF555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1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BE-C30F-4F7B-9691-A45B931D3254}" type="datetimeFigureOut">
              <a:rPr lang="en-GB" smtClean="0"/>
              <a:pPr/>
              <a:t>01/12/2023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08F3-F5EB-4193-987F-C3BE1FF555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89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BE-C30F-4F7B-9691-A45B931D3254}" type="datetimeFigureOut">
              <a:rPr lang="en-GB" smtClean="0"/>
              <a:pPr/>
              <a:t>01/12/2023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08F3-F5EB-4193-987F-C3BE1FF555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4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BE-C30F-4F7B-9691-A45B931D3254}" type="datetimeFigureOut">
              <a:rPr lang="en-GB" smtClean="0"/>
              <a:pPr/>
              <a:t>01/12/2023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08F3-F5EB-4193-987F-C3BE1FF555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93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BE-C30F-4F7B-9691-A45B931D3254}" type="datetimeFigureOut">
              <a:rPr lang="en-GB" smtClean="0"/>
              <a:pPr/>
              <a:t>01/12/2023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08F3-F5EB-4193-987F-C3BE1FF555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1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BE-C30F-4F7B-9691-A45B931D3254}" type="datetimeFigureOut">
              <a:rPr lang="en-GB" smtClean="0"/>
              <a:pPr/>
              <a:t>01/12/2023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08F3-F5EB-4193-987F-C3BE1FF555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BE-C30F-4F7B-9691-A45B931D3254}" type="datetimeFigureOut">
              <a:rPr lang="en-GB" smtClean="0"/>
              <a:pPr/>
              <a:t>01/12/2023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08F3-F5EB-4193-987F-C3BE1FF555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5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BE-C30F-4F7B-9691-A45B931D3254}" type="datetimeFigureOut">
              <a:rPr lang="en-GB" smtClean="0"/>
              <a:pPr/>
              <a:t>01/12/2023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08F3-F5EB-4193-987F-C3BE1FF555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1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28BE-C30F-4F7B-9691-A45B931D3254}" type="datetimeFigureOut">
              <a:rPr lang="en-GB" smtClean="0"/>
              <a:pPr/>
              <a:t>01/12/2023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08F3-F5EB-4193-987F-C3BE1FF555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54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.xml"/><Relationship Id="rId10" Type="http://schemas.openxmlformats.org/officeDocument/2006/relationships/image" Target="NUL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Medway Yacht Club</a:t>
            </a:r>
            <a:br>
              <a:rPr lang="en-GB" dirty="0"/>
            </a:br>
            <a:r>
              <a:rPr lang="en-GB" dirty="0"/>
              <a:t>AGM 2023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37E429FF-F0D4-49F5-A18A-6D8DFA7A551D}"/>
              </a:ext>
            </a:extLst>
          </p:cNvPr>
          <p:cNvSpPr txBox="1">
            <a:spLocks/>
          </p:cNvSpPr>
          <p:nvPr/>
        </p:nvSpPr>
        <p:spPr>
          <a:xfrm>
            <a:off x="887277" y="28282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Saturday 2nd December </a:t>
            </a:r>
          </a:p>
          <a:p>
            <a:pPr algn="ctr"/>
            <a:r>
              <a:rPr lang="en-GB" dirty="0"/>
              <a:t>12:00 hrs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40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CEAF-C4C1-442B-AFF5-8A70A034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 and Galley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3B3B5-CF20-4F79-A79E-BAD481014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Reduction in losses of £26K in 2022 to £1K in 2023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Income from external events up by £8K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Food standards are much higher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Credit and thanks to Ian, Catherine, Neil, Meg, Vicki and the house team </a:t>
            </a:r>
          </a:p>
        </p:txBody>
      </p:sp>
    </p:spTree>
    <p:extLst>
      <p:ext uri="{BB962C8B-B14F-4D97-AF65-F5344CB8AC3E}">
        <p14:creationId xmlns:p14="http://schemas.microsoft.com/office/powerpoint/2010/main" val="365648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DCFA-DBC8-419C-9136-67EA9730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Centre &amp; New changing Rooms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2560A-52B7-4420-B604-382B950DD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Building nearing completion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On budget and on schedule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Open for 2024 season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Training centre will provide a first-class environment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Provide valuable external income</a:t>
            </a:r>
          </a:p>
        </p:txBody>
      </p:sp>
    </p:spTree>
    <p:extLst>
      <p:ext uri="{BB962C8B-B14F-4D97-AF65-F5344CB8AC3E}">
        <p14:creationId xmlns:p14="http://schemas.microsoft.com/office/powerpoint/2010/main" val="272978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E7ED-D206-4DD1-979C-D5F5FE24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6C383-05F9-4B14-833F-F951A628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Achieved a trading cash surplus for year to August 2023 of £28K</a:t>
            </a:r>
          </a:p>
        </p:txBody>
      </p:sp>
    </p:spTree>
    <p:extLst>
      <p:ext uri="{BB962C8B-B14F-4D97-AF65-F5344CB8AC3E}">
        <p14:creationId xmlns:p14="http://schemas.microsoft.com/office/powerpoint/2010/main" val="137068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F85C-21A9-4B75-BC32-A3BD0686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11475-89DB-4BB3-AA9C-BA5240631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loss of our Training Principal/Chief Instructor at the beginning of the year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hard work of Catherine Gore, Hugh O’Byrne, Chris Parish and Kerry </a:t>
            </a:r>
            <a:r>
              <a:rPr lang="en-GB" dirty="0" err="1"/>
              <a:t>Worsfold</a:t>
            </a:r>
            <a:r>
              <a:rPr lang="en-GB" dirty="0"/>
              <a:t> has kept us going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Growing youth section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Actively searching for a new Chief Instructor</a:t>
            </a:r>
          </a:p>
        </p:txBody>
      </p:sp>
    </p:spTree>
    <p:extLst>
      <p:ext uri="{BB962C8B-B14F-4D97-AF65-F5344CB8AC3E}">
        <p14:creationId xmlns:p14="http://schemas.microsoft.com/office/powerpoint/2010/main" val="25301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EC57-F96F-4C69-B573-2CA8F030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the water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4CB1-DA3E-4E25-9196-394571A5B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Cruiser Class</a:t>
            </a:r>
          </a:p>
          <a:p>
            <a:pPr lvl="1"/>
            <a:r>
              <a:rPr lang="en-GB" dirty="0"/>
              <a:t>Significant growth in cruising activity - Bob Turk and John Marshall</a:t>
            </a:r>
          </a:p>
          <a:p>
            <a:pPr lvl="1"/>
            <a:r>
              <a:rPr lang="en-GB" dirty="0"/>
              <a:t>Enthusiastic vibrant racing group – Simon Clegg</a:t>
            </a:r>
          </a:p>
          <a:p>
            <a:pPr marL="457200" lvl="1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Squib Class</a:t>
            </a:r>
          </a:p>
          <a:p>
            <a:pPr lvl="1"/>
            <a:r>
              <a:rPr lang="en-GB" dirty="0"/>
              <a:t>Growth in numbers</a:t>
            </a:r>
          </a:p>
          <a:p>
            <a:pPr lvl="1"/>
            <a:r>
              <a:rPr lang="en-GB" dirty="0"/>
              <a:t>Possible hosting of a Championship in 2025</a:t>
            </a:r>
          </a:p>
          <a:p>
            <a:pPr lvl="1"/>
            <a:r>
              <a:rPr lang="en-GB" dirty="0"/>
              <a:t>Thanks to Class Captain Andrew Knatchbull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91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D3B-EF4A-42EF-B324-B702A517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the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EBFC0-1A49-4D9A-A013-49E4425A2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Dragon Class</a:t>
            </a:r>
          </a:p>
          <a:p>
            <a:pPr lvl="1"/>
            <a:r>
              <a:rPr lang="en-GB" dirty="0"/>
              <a:t>Healthy class racing celebrating 75 years on Dragons at MYC</a:t>
            </a:r>
          </a:p>
          <a:p>
            <a:pPr lvl="1"/>
            <a:r>
              <a:rPr lang="en-GB" dirty="0"/>
              <a:t>Flying the MYC Flag at events  : Burnham, Solent, Ostend, La Baule</a:t>
            </a:r>
          </a:p>
          <a:p>
            <a:pPr lvl="1"/>
            <a:r>
              <a:rPr lang="en-GB" dirty="0"/>
              <a:t>Hosting the East Coast Championship in Sept 2024</a:t>
            </a:r>
          </a:p>
          <a:p>
            <a:pPr lvl="1"/>
            <a:r>
              <a:rPr lang="en-GB" dirty="0"/>
              <a:t>Thanks to Class Captain Edwin </a:t>
            </a:r>
            <a:r>
              <a:rPr lang="en-GB" dirty="0" err="1"/>
              <a:t>Hannant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Wayfarer Class </a:t>
            </a:r>
          </a:p>
          <a:p>
            <a:pPr lvl="1"/>
            <a:r>
              <a:rPr lang="en-GB" dirty="0"/>
              <a:t>Close racing, challenging conditions at times </a:t>
            </a:r>
          </a:p>
          <a:p>
            <a:pPr lvl="1"/>
            <a:r>
              <a:rPr lang="en-GB" dirty="0"/>
              <a:t>Season series down to the last race</a:t>
            </a:r>
          </a:p>
          <a:p>
            <a:pPr lvl="1"/>
            <a:r>
              <a:rPr lang="en-GB" dirty="0"/>
              <a:t>Thanks to Class Captain Alberto Quaglia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51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EAB6-27E9-46E6-A00D-1107F5B8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the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2E998-21BD-44A4-A382-10E51EA67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Sonata Class</a:t>
            </a:r>
          </a:p>
          <a:p>
            <a:pPr lvl="1"/>
            <a:r>
              <a:rPr lang="en-GB" dirty="0"/>
              <a:t>Exciting summer – thanks to Class Captain Alastair Bolton</a:t>
            </a:r>
          </a:p>
          <a:p>
            <a:pPr lvl="1"/>
            <a:r>
              <a:rPr lang="en-GB" dirty="0"/>
              <a:t>Hosting the Nationals at MYC in 2024</a:t>
            </a:r>
          </a:p>
          <a:p>
            <a:pPr lvl="1"/>
            <a:endParaRPr lang="en-GB" dirty="0"/>
          </a:p>
          <a:p>
            <a:r>
              <a:rPr lang="en-GB" dirty="0"/>
              <a:t>Wednesday evening racing</a:t>
            </a:r>
          </a:p>
          <a:p>
            <a:pPr lvl="1"/>
            <a:r>
              <a:rPr lang="en-GB" dirty="0"/>
              <a:t>Extended series this year</a:t>
            </a:r>
          </a:p>
          <a:p>
            <a:pPr lvl="1"/>
            <a:r>
              <a:rPr lang="en-GB" dirty="0"/>
              <a:t>Well attended</a:t>
            </a:r>
          </a:p>
          <a:p>
            <a:pPr lvl="1"/>
            <a:r>
              <a:rPr lang="en-GB" dirty="0"/>
              <a:t>Addition of Dinghies has been a success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Thanks to Philip Clarabut and the Sailing Committee</a:t>
            </a:r>
          </a:p>
        </p:txBody>
      </p:sp>
    </p:spTree>
    <p:extLst>
      <p:ext uri="{BB962C8B-B14F-4D97-AF65-F5344CB8AC3E}">
        <p14:creationId xmlns:p14="http://schemas.microsoft.com/office/powerpoint/2010/main" val="480253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04D4-CB7C-4E1C-8ED1-C52CCCA7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28BB6-6D1B-46A2-AB14-97E779936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 am standing down – focus was the Club redevelopment programme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masterplan has not yet been realised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New training centre and changing rooms is the first stage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Big thanks to Jamie Blair, Toby Atack and the development team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Hand over to the team of Catherine Gore, Philip Clarabut and Quentin Strauss</a:t>
            </a:r>
          </a:p>
        </p:txBody>
      </p:sp>
    </p:spTree>
    <p:extLst>
      <p:ext uri="{BB962C8B-B14F-4D97-AF65-F5344CB8AC3E}">
        <p14:creationId xmlns:p14="http://schemas.microsoft.com/office/powerpoint/2010/main" val="294034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Item 5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37E429FF-F0D4-49F5-A18A-6D8DFA7A551D}"/>
              </a:ext>
            </a:extLst>
          </p:cNvPr>
          <p:cNvSpPr txBox="1">
            <a:spLocks/>
          </p:cNvSpPr>
          <p:nvPr/>
        </p:nvSpPr>
        <p:spPr>
          <a:xfrm>
            <a:off x="887277" y="1928592"/>
            <a:ext cx="10515600" cy="3680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26F55B-7050-4D05-AA81-5526FDA73F8D}"/>
              </a:ext>
            </a:extLst>
          </p:cNvPr>
          <p:cNvSpPr txBox="1"/>
          <p:nvPr/>
        </p:nvSpPr>
        <p:spPr>
          <a:xfrm>
            <a:off x="3675878" y="1321899"/>
            <a:ext cx="4840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Proposed Rules &amp; Regulation Changes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132D3E-9E99-4025-8392-230BFC7D438E}"/>
              </a:ext>
            </a:extLst>
          </p:cNvPr>
          <p:cNvSpPr/>
          <p:nvPr/>
        </p:nvSpPr>
        <p:spPr>
          <a:xfrm>
            <a:off x="3777153" y="3049924"/>
            <a:ext cx="47358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Philip </a:t>
            </a:r>
            <a:r>
              <a:rPr lang="en-GB" sz="6000" dirty="0" err="1"/>
              <a:t>Clarabut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60081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859"/>
            <a:ext cx="10515600" cy="767662"/>
          </a:xfrm>
        </p:spPr>
        <p:txBody>
          <a:bodyPr/>
          <a:lstStyle/>
          <a:p>
            <a:pPr algn="ctr"/>
            <a:r>
              <a:rPr lang="en-GB" dirty="0"/>
              <a:t>Item 5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37E429FF-F0D4-49F5-A18A-6D8DFA7A551D}"/>
              </a:ext>
            </a:extLst>
          </p:cNvPr>
          <p:cNvSpPr txBox="1">
            <a:spLocks/>
          </p:cNvSpPr>
          <p:nvPr/>
        </p:nvSpPr>
        <p:spPr>
          <a:xfrm>
            <a:off x="887277" y="1928592"/>
            <a:ext cx="10515600" cy="3680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BC939-F70A-081D-4551-8D4F78EB0940}"/>
              </a:ext>
            </a:extLst>
          </p:cNvPr>
          <p:cNvSpPr txBox="1"/>
          <p:nvPr/>
        </p:nvSpPr>
        <p:spPr>
          <a:xfrm>
            <a:off x="1654630" y="1741576"/>
            <a:ext cx="99659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3">
              <a:spcBef>
                <a:spcPts val="5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Club</a:t>
            </a:r>
            <a:r>
              <a:rPr lang="en-US" sz="24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Regulations</a:t>
            </a:r>
            <a:r>
              <a:rPr lang="en-US" sz="24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Notice of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Change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5"/>
              </a:spcBef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5"/>
              </a:spcBef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Revision to Club Regulations 3 and 17 </a:t>
            </a:r>
          </a:p>
          <a:p>
            <a:pPr>
              <a:spcBef>
                <a:spcPts val="5"/>
              </a:spcBef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2788" indent="-708025">
              <a:spcBef>
                <a:spcPts val="5"/>
              </a:spcBef>
              <a:buAutoNum type="arabicPeriod" startAt="3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Members’ Property</a:t>
            </a:r>
          </a:p>
          <a:p>
            <a:pPr marL="712788" indent="-708025">
              <a:spcBef>
                <a:spcPts val="5"/>
              </a:spcBef>
              <a:buAutoNum type="arabicPeriod" startAt="3"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2788" indent="-708025">
              <a:spcBef>
                <a:spcPts val="5"/>
              </a:spcBef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17.	Summer and winter storage of small craft trailers and trolleys</a:t>
            </a:r>
          </a:p>
        </p:txBody>
      </p:sp>
    </p:spTree>
    <p:extLst>
      <p:ext uri="{BB962C8B-B14F-4D97-AF65-F5344CB8AC3E}">
        <p14:creationId xmlns:p14="http://schemas.microsoft.com/office/powerpoint/2010/main" val="223992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90"/>
            <a:ext cx="10515600" cy="743728"/>
          </a:xfrm>
        </p:spPr>
        <p:txBody>
          <a:bodyPr/>
          <a:lstStyle/>
          <a:p>
            <a:pPr algn="ctr"/>
            <a:r>
              <a:rPr lang="en-GB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714C5F-D92B-D857-7B81-9BB658B6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8933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To receive apologies for absence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confirm the minutes of the 2022 Annual General Meeting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consider matters arising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Commodore’s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adopt proposed changes to Rules and Regulations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Hon. Treasurer Report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2022/23 Accounts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2023/24 Budget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Other Notified Business</a:t>
            </a:r>
          </a:p>
        </p:txBody>
      </p:sp>
    </p:spTree>
    <p:extLst>
      <p:ext uri="{BB962C8B-B14F-4D97-AF65-F5344CB8AC3E}">
        <p14:creationId xmlns:p14="http://schemas.microsoft.com/office/powerpoint/2010/main" val="641690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0" y="572286"/>
            <a:ext cx="9549245" cy="56784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MYC Accounts for 2023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0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670" y="396299"/>
            <a:ext cx="7846621" cy="852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 Revenue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741900"/>
              </p:ext>
            </p:extLst>
          </p:nvPr>
        </p:nvGraphicFramePr>
        <p:xfrm>
          <a:off x="1650670" y="1366159"/>
          <a:ext cx="7708156" cy="148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Income from club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346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670" y="396299"/>
            <a:ext cx="7846621" cy="852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 Revenue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921696"/>
              </p:ext>
            </p:extLst>
          </p:nvPr>
        </p:nvGraphicFramePr>
        <p:xfrm>
          <a:off x="1651247" y="1366159"/>
          <a:ext cx="7846044" cy="208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Income from club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707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06">
                <a:tc>
                  <a:txBody>
                    <a:bodyPr/>
                    <a:lstStyle/>
                    <a:p>
                      <a:r>
                        <a:rPr lang="en-GB" b="1" dirty="0"/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u="none" dirty="0">
                          <a:solidFill>
                            <a:schemeClr val="tx1"/>
                          </a:solidFill>
                        </a:rPr>
                        <a:t>(679)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(665)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58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670" y="396299"/>
            <a:ext cx="7846621" cy="852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 Revenue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391105"/>
              </p:ext>
            </p:extLst>
          </p:nvPr>
        </p:nvGraphicFramePr>
        <p:xfrm>
          <a:off x="1651247" y="1366159"/>
          <a:ext cx="7846044" cy="272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Income from club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707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06">
                <a:tc>
                  <a:txBody>
                    <a:bodyPr/>
                    <a:lstStyle/>
                    <a:p>
                      <a:r>
                        <a:rPr lang="en-GB" b="1" dirty="0"/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u="none" dirty="0">
                          <a:solidFill>
                            <a:schemeClr val="tx1"/>
                          </a:solidFill>
                        </a:rPr>
                        <a:t>(679)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(665)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Depreciation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(39)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(42)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024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670" y="396299"/>
            <a:ext cx="7846621" cy="852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 Revenue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108730"/>
              </p:ext>
            </p:extLst>
          </p:nvPr>
        </p:nvGraphicFramePr>
        <p:xfrm>
          <a:off x="1650670" y="1342527"/>
          <a:ext cx="7846044" cy="3499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Income from club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707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06">
                <a:tc>
                  <a:txBody>
                    <a:bodyPr/>
                    <a:lstStyle/>
                    <a:p>
                      <a:r>
                        <a:rPr lang="en-GB" b="1" dirty="0"/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u="none" dirty="0">
                          <a:solidFill>
                            <a:schemeClr val="tx1"/>
                          </a:solidFill>
                        </a:rPr>
                        <a:t>(679)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(665)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Depreciation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(39)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(42)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____</a:t>
                      </a:r>
                    </a:p>
                    <a:p>
                      <a:pPr algn="r"/>
                      <a:endParaRPr lang="en-GB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Operational (deficit)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15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670" y="396299"/>
            <a:ext cx="7846621" cy="852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 Revenue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980970"/>
              </p:ext>
            </p:extLst>
          </p:nvPr>
        </p:nvGraphicFramePr>
        <p:xfrm>
          <a:off x="1651247" y="1366159"/>
          <a:ext cx="7846044" cy="415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Income from club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707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06">
                <a:tc>
                  <a:txBody>
                    <a:bodyPr/>
                    <a:lstStyle/>
                    <a:p>
                      <a:r>
                        <a:rPr lang="en-GB" b="1" dirty="0"/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u="none" dirty="0">
                          <a:solidFill>
                            <a:schemeClr val="tx1"/>
                          </a:solidFill>
                        </a:rPr>
                        <a:t>(679)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(665)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Depreciation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(39)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(42)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____</a:t>
                      </a:r>
                    </a:p>
                    <a:p>
                      <a:pPr algn="r"/>
                      <a:endParaRPr lang="en-GB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Operational (deficit)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569">
                <a:tc>
                  <a:txBody>
                    <a:bodyPr/>
                    <a:lstStyle/>
                    <a:p>
                      <a:r>
                        <a:rPr lang="en-GB" b="1" dirty="0"/>
                        <a:t>Grants and furlough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558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670" y="396299"/>
            <a:ext cx="7846621" cy="852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 Revenue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892519"/>
              </p:ext>
            </p:extLst>
          </p:nvPr>
        </p:nvGraphicFramePr>
        <p:xfrm>
          <a:off x="1651247" y="1366159"/>
          <a:ext cx="7846044" cy="532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Income from club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707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06">
                <a:tc>
                  <a:txBody>
                    <a:bodyPr/>
                    <a:lstStyle/>
                    <a:p>
                      <a:r>
                        <a:rPr lang="en-GB" b="1" dirty="0"/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u="none" dirty="0">
                          <a:solidFill>
                            <a:schemeClr val="tx1"/>
                          </a:solidFill>
                        </a:rPr>
                        <a:t>(679)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(665)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Depreciation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(39)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(42)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____</a:t>
                      </a:r>
                    </a:p>
                    <a:p>
                      <a:pPr algn="r"/>
                      <a:endParaRPr lang="en-GB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Operational (deficit)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569">
                <a:tc>
                  <a:txBody>
                    <a:bodyPr/>
                    <a:lstStyle/>
                    <a:p>
                      <a:r>
                        <a:rPr lang="en-GB" b="1" dirty="0"/>
                        <a:t>Grants and furlough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-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____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9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____</a:t>
                      </a:r>
                    </a:p>
                    <a:p>
                      <a:pPr algn="r"/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409">
                <a:tc>
                  <a:txBody>
                    <a:bodyPr/>
                    <a:lstStyle/>
                    <a:p>
                      <a:r>
                        <a:rPr lang="en-GB" b="1" dirty="0"/>
                        <a:t>(Deficit) for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(11)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____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(31)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____</a:t>
                      </a:r>
                    </a:p>
                    <a:p>
                      <a:pPr algn="r"/>
                      <a:endParaRPr lang="en-GB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527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670" y="396299"/>
            <a:ext cx="7846621" cy="852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 Bar &amp; Galley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283543"/>
              </p:ext>
            </p:extLst>
          </p:nvPr>
        </p:nvGraphicFramePr>
        <p:xfrm>
          <a:off x="1652631" y="1366159"/>
          <a:ext cx="7844660" cy="263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Average yearly loss: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i="0" dirty="0"/>
                        <a:t>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2008-2013 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i="0" dirty="0"/>
                        <a:t>44,000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2014-2019 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i="0" dirty="0"/>
                        <a:t>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During the pandemic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i="0" dirty="0"/>
                        <a:t>54,000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96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670" y="396299"/>
            <a:ext cx="7846621" cy="852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 Bar &amp; Galley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503291"/>
              </p:ext>
            </p:extLst>
          </p:nvPr>
        </p:nvGraphicFramePr>
        <p:xfrm>
          <a:off x="1652631" y="1366159"/>
          <a:ext cx="7844660" cy="336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Average yearly loss: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i="0" dirty="0"/>
                        <a:t>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2008-2013 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i="0" dirty="0"/>
                        <a:t>44,000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2014-2019 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i="0" dirty="0"/>
                        <a:t>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During the pandemic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i="0" dirty="0"/>
                        <a:t>54,000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58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Loss in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 dirty="0"/>
                        <a:t>1,341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484A6BF-1F9C-B96F-4854-5698B8C388E3}"/>
                  </a:ext>
                </a:extLst>
              </p14:cNvPr>
              <p14:cNvContentPartPr/>
              <p14:nvPr/>
            </p14:nvContentPartPr>
            <p14:xfrm>
              <a:off x="511649" y="115763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484A6BF-1F9C-B96F-4854-5698B8C388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2649" y="1103634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C14F0AF-9528-F616-7B11-3398D7C1D66D}"/>
              </a:ext>
            </a:extLst>
          </p:cNvPr>
          <p:cNvSpPr/>
          <p:nvPr/>
        </p:nvSpPr>
        <p:spPr>
          <a:xfrm>
            <a:off x="8660237" y="4178951"/>
            <a:ext cx="924674" cy="739740"/>
          </a:xfrm>
          <a:prstGeom prst="ellipse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2" y="557480"/>
            <a:ext cx="7424961" cy="6819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Cash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802073"/>
              </p:ext>
            </p:extLst>
          </p:nvPr>
        </p:nvGraphicFramePr>
        <p:xfrm>
          <a:off x="1745673" y="1401828"/>
          <a:ext cx="7424960" cy="15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2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40">
                <a:tc>
                  <a:txBody>
                    <a:bodyPr/>
                    <a:lstStyle/>
                    <a:p>
                      <a:r>
                        <a:rPr lang="en-GB" b="1" dirty="0"/>
                        <a:t>(Deficit) for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(11)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26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90"/>
            <a:ext cx="10515600" cy="743728"/>
          </a:xfrm>
        </p:spPr>
        <p:txBody>
          <a:bodyPr/>
          <a:lstStyle/>
          <a:p>
            <a:pPr algn="ctr"/>
            <a:r>
              <a:rPr lang="en-GB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714C5F-D92B-D857-7B81-9BB658B6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8623"/>
            <a:ext cx="10439400" cy="398164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Election of Flag Officers and Honorary Roles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Address from the Incoming Commodore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Elect Members of Management Committee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AOB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Elizabethan Trophy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Jack Waights Trophy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Centenary Trophy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Date of next meeting – 7th December 2024 at 12:00 hours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38804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2" y="557480"/>
            <a:ext cx="7424961" cy="6819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Cash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736995"/>
              </p:ext>
            </p:extLst>
          </p:nvPr>
        </p:nvGraphicFramePr>
        <p:xfrm>
          <a:off x="1745673" y="1384243"/>
          <a:ext cx="7424960" cy="2473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8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40">
                <a:tc>
                  <a:txBody>
                    <a:bodyPr/>
                    <a:lstStyle/>
                    <a:p>
                      <a:r>
                        <a:rPr lang="en-GB" b="1" dirty="0"/>
                        <a:t>(Deficit) for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(11)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+ Inflow from changes in working capital plus depreciation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  <a:p>
                      <a:pPr algn="r"/>
                      <a:r>
                        <a:rPr lang="en-GB" b="1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  <a:p>
                      <a:pPr algn="r"/>
                      <a:r>
                        <a:rPr lang="en-GB" i="1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406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2" y="557480"/>
            <a:ext cx="7424961" cy="6819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Cash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148969"/>
              </p:ext>
            </p:extLst>
          </p:nvPr>
        </p:nvGraphicFramePr>
        <p:xfrm>
          <a:off x="1745673" y="1384243"/>
          <a:ext cx="7424960" cy="283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8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40">
                <a:tc>
                  <a:txBody>
                    <a:bodyPr/>
                    <a:lstStyle/>
                    <a:p>
                      <a:r>
                        <a:rPr lang="en-GB" b="1" dirty="0"/>
                        <a:t>(Deficit) for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(11)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+ Inflow from changes in working capital plus depreciation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  <a:p>
                      <a:pPr algn="r"/>
                      <a:r>
                        <a:rPr lang="en-GB" b="1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  <a:p>
                      <a:pPr algn="r"/>
                      <a:r>
                        <a:rPr lang="en-GB" i="1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09">
                <a:tc>
                  <a:txBody>
                    <a:bodyPr/>
                    <a:lstStyle/>
                    <a:p>
                      <a:r>
                        <a:rPr lang="en-GB" b="1" dirty="0"/>
                        <a:t>- Expenditure on fixed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(300)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111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2" y="557480"/>
            <a:ext cx="7424961" cy="6819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Cash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699798"/>
              </p:ext>
            </p:extLst>
          </p:nvPr>
        </p:nvGraphicFramePr>
        <p:xfrm>
          <a:off x="1745673" y="1349074"/>
          <a:ext cx="7424960" cy="44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0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40">
                <a:tc>
                  <a:txBody>
                    <a:bodyPr/>
                    <a:lstStyle/>
                    <a:p>
                      <a:r>
                        <a:rPr lang="en-GB" b="1" dirty="0"/>
                        <a:t>(Deficit) for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(11)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+ Inflow from changes in working capital plus depreciation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  <a:p>
                      <a:pPr algn="r"/>
                      <a:r>
                        <a:rPr lang="en-GB" b="1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  <a:p>
                      <a:pPr algn="r"/>
                      <a:r>
                        <a:rPr lang="en-GB" i="1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09">
                <a:tc>
                  <a:txBody>
                    <a:bodyPr/>
                    <a:lstStyle/>
                    <a:p>
                      <a:r>
                        <a:rPr lang="en-GB" b="1" dirty="0"/>
                        <a:t>- Expenditure on fixed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(300)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09">
                <a:tc>
                  <a:txBody>
                    <a:bodyPr/>
                    <a:lstStyle/>
                    <a:p>
                      <a:r>
                        <a:rPr lang="en-GB" b="1" dirty="0"/>
                        <a:t>+ Contributions to the                                                                  Development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  <a:p>
                      <a:pPr algn="r"/>
                      <a:r>
                        <a:rPr lang="en-GB" b="1" dirty="0"/>
                        <a:t>23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  <a:p>
                      <a:pPr algn="r"/>
                      <a:r>
                        <a:rPr lang="en-GB" i="1" dirty="0"/>
                        <a:t>21</a:t>
                      </a:r>
                    </a:p>
                    <a:p>
                      <a:pPr algn="r"/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r>
                        <a:rPr lang="en-GB" b="1" dirty="0"/>
                        <a:t>+ Cadet fund incorporated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847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2" y="127222"/>
            <a:ext cx="7424961" cy="6819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Cash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626238"/>
              </p:ext>
            </p:extLst>
          </p:nvPr>
        </p:nvGraphicFramePr>
        <p:xfrm>
          <a:off x="1745673" y="934065"/>
          <a:ext cx="7424960" cy="5438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7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729">
                <a:tc>
                  <a:txBody>
                    <a:bodyPr/>
                    <a:lstStyle/>
                    <a:p>
                      <a:r>
                        <a:rPr lang="en-GB" b="1" dirty="0"/>
                        <a:t>(Deficit) for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(11)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+ Inflow from changes in working capital plus depreciation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  <a:p>
                      <a:pPr algn="r"/>
                      <a:r>
                        <a:rPr lang="en-GB" b="1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  <a:p>
                      <a:pPr algn="r"/>
                      <a:r>
                        <a:rPr lang="en-GB" i="1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59">
                <a:tc>
                  <a:txBody>
                    <a:bodyPr/>
                    <a:lstStyle/>
                    <a:p>
                      <a:r>
                        <a:rPr lang="en-GB" b="1" dirty="0"/>
                        <a:t>- Expenditure on fixed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(300)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898">
                <a:tc>
                  <a:txBody>
                    <a:bodyPr/>
                    <a:lstStyle/>
                    <a:p>
                      <a:r>
                        <a:rPr lang="en-GB" b="1" dirty="0"/>
                        <a:t>+ Contributions to the                                                                  Development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  <a:p>
                      <a:pPr algn="r"/>
                      <a:r>
                        <a:rPr lang="en-GB" b="1" dirty="0"/>
                        <a:t>23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  <a:p>
                      <a:pPr algn="r"/>
                      <a:r>
                        <a:rPr lang="en-GB" i="1" dirty="0"/>
                        <a:t>21</a:t>
                      </a:r>
                    </a:p>
                    <a:p>
                      <a:pPr algn="r"/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+ Cadet fund incorporated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9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-</a:t>
                      </a:r>
                    </a:p>
                    <a:p>
                      <a:pPr algn="r"/>
                      <a:r>
                        <a:rPr lang="en-GB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Total cash (outflow)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(248)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200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60" y="229110"/>
            <a:ext cx="7424961" cy="6819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Cash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339040"/>
              </p:ext>
            </p:extLst>
          </p:nvPr>
        </p:nvGraphicFramePr>
        <p:xfrm>
          <a:off x="1664427" y="797756"/>
          <a:ext cx="7453226" cy="4947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b="1" dirty="0"/>
                        <a:t>(Deficit) for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(11)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+ Changes in working cap. + </a:t>
                      </a:r>
                      <a:r>
                        <a:rPr lang="en-GB" b="1" dirty="0" err="1"/>
                        <a:t>depn</a:t>
                      </a:r>
                      <a:endParaRPr lang="en-GB" b="1" dirty="0"/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364">
                <a:tc>
                  <a:txBody>
                    <a:bodyPr/>
                    <a:lstStyle/>
                    <a:p>
                      <a:r>
                        <a:rPr lang="en-GB" b="1" dirty="0"/>
                        <a:t>- Expenditure on fixed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(300)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094">
                <a:tc>
                  <a:txBody>
                    <a:bodyPr/>
                    <a:lstStyle/>
                    <a:p>
                      <a:r>
                        <a:rPr lang="en-GB" b="1" dirty="0"/>
                        <a:t>+ Contributions to the  Dev. Fund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+ Cadet fund incorporated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u="none" dirty="0"/>
                        <a:t>9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-</a:t>
                      </a:r>
                    </a:p>
                    <a:p>
                      <a:pPr algn="r"/>
                      <a:r>
                        <a:rPr lang="en-GB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Total cash (outflow)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(248)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1" dirty="0"/>
                        <a:t>(19)</a:t>
                      </a:r>
                    </a:p>
                    <a:p>
                      <a:pPr algn="r"/>
                      <a:endParaRPr lang="en-GB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3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Cash brought forward from 2022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487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699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2" y="557480"/>
            <a:ext cx="7424961" cy="6819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Cash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812572"/>
              </p:ext>
            </p:extLst>
          </p:nvPr>
        </p:nvGraphicFramePr>
        <p:xfrm>
          <a:off x="1745672" y="1316372"/>
          <a:ext cx="7424960" cy="5387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9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119">
                <a:tc>
                  <a:txBody>
                    <a:bodyPr/>
                    <a:lstStyle/>
                    <a:p>
                      <a:r>
                        <a:rPr lang="en-GB" b="1" dirty="0"/>
                        <a:t>(Deficit) for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(11)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+ Changes in working cap. + </a:t>
                      </a:r>
                      <a:r>
                        <a:rPr lang="en-GB" b="1" dirty="0" err="1"/>
                        <a:t>depn</a:t>
                      </a:r>
                      <a:endParaRPr lang="en-GB" b="1" dirty="0"/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660">
                <a:tc>
                  <a:txBody>
                    <a:bodyPr/>
                    <a:lstStyle/>
                    <a:p>
                      <a:r>
                        <a:rPr lang="en-GB" b="1" dirty="0"/>
                        <a:t>- Expenditure on fixed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(300)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b="1" dirty="0"/>
                    </a:p>
                    <a:p>
                      <a:r>
                        <a:rPr lang="en-GB" b="1" dirty="0"/>
                        <a:t>+ Contributions to the  Dev. Fund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  <a:p>
                      <a:pPr algn="r"/>
                      <a:r>
                        <a:rPr lang="en-GB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  <a:p>
                      <a:pPr algn="r"/>
                      <a:r>
                        <a:rPr lang="en-GB" i="1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+ Cadet fund incorporated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u="none" dirty="0"/>
                        <a:t>9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-</a:t>
                      </a:r>
                    </a:p>
                    <a:p>
                      <a:pPr algn="r"/>
                      <a:r>
                        <a:rPr lang="en-GB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724351"/>
                  </a:ext>
                </a:extLst>
              </a:tr>
              <a:tr h="510766">
                <a:tc>
                  <a:txBody>
                    <a:bodyPr/>
                    <a:lstStyle/>
                    <a:p>
                      <a:r>
                        <a:rPr lang="en-GB" b="1" dirty="0"/>
                        <a:t>Total cash (outflow)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(248)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7262">
                <a:tc>
                  <a:txBody>
                    <a:bodyPr/>
                    <a:lstStyle/>
                    <a:p>
                      <a:r>
                        <a:rPr lang="en-GB" b="1" dirty="0"/>
                        <a:t>Cash brought forward from 2022</a:t>
                      </a:r>
                    </a:p>
                    <a:p>
                      <a:endParaRPr lang="en-GB" b="1" dirty="0"/>
                    </a:p>
                    <a:p>
                      <a:r>
                        <a:rPr lang="en-GB" b="1" dirty="0"/>
                        <a:t>Cash carried forward at Aug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468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____</a:t>
                      </a:r>
                    </a:p>
                    <a:p>
                      <a:pPr algn="r"/>
                      <a:r>
                        <a:rPr lang="en-GB" b="1" dirty="0"/>
                        <a:t>220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487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____</a:t>
                      </a:r>
                    </a:p>
                    <a:p>
                      <a:pPr algn="r"/>
                      <a:r>
                        <a:rPr lang="en-GB" b="0" i="1" dirty="0"/>
                        <a:t>468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827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462" y="219075"/>
            <a:ext cx="7575093" cy="6698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Balance Sheet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32334"/>
              </p:ext>
            </p:extLst>
          </p:nvPr>
        </p:nvGraphicFramePr>
        <p:xfrm>
          <a:off x="1873188" y="969202"/>
          <a:ext cx="755136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0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1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19">
                <a:tc>
                  <a:txBody>
                    <a:bodyPr/>
                    <a:lstStyle/>
                    <a:p>
                      <a:r>
                        <a:rPr lang="en-GB" b="1" dirty="0"/>
                        <a:t>Fixed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698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437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19">
                <a:tc>
                  <a:txBody>
                    <a:bodyPr/>
                    <a:lstStyle/>
                    <a:p>
                      <a:r>
                        <a:rPr lang="en-GB" b="1" dirty="0"/>
                        <a:t>Stock and debtors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66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19">
                <a:tc>
                  <a:txBody>
                    <a:bodyPr/>
                    <a:lstStyle/>
                    <a:p>
                      <a:r>
                        <a:rPr lang="en-GB" b="1" dirty="0"/>
                        <a:t>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220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532">
                <a:tc>
                  <a:txBody>
                    <a:bodyPr/>
                    <a:lstStyle/>
                    <a:p>
                      <a:r>
                        <a:rPr lang="en-GB" b="1" dirty="0"/>
                        <a:t>Deferred and other 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(176)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(185)</a:t>
                      </a:r>
                    </a:p>
                    <a:p>
                      <a:pPr algn="r"/>
                      <a:r>
                        <a:rPr lang="en-GB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532">
                <a:tc>
                  <a:txBody>
                    <a:bodyPr/>
                    <a:lstStyle/>
                    <a:p>
                      <a:r>
                        <a:rPr lang="en-GB" b="1" dirty="0"/>
                        <a:t>Total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808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787</a:t>
                      </a:r>
                    </a:p>
                    <a:p>
                      <a:pPr algn="r"/>
                      <a:r>
                        <a:rPr lang="en-GB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19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532">
                <a:tc>
                  <a:txBody>
                    <a:bodyPr/>
                    <a:lstStyle/>
                    <a:p>
                      <a:r>
                        <a:rPr lang="en-GB" b="1" dirty="0"/>
                        <a:t>Total 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808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787</a:t>
                      </a:r>
                    </a:p>
                    <a:p>
                      <a:pPr algn="r"/>
                      <a:r>
                        <a:rPr lang="en-GB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50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462" y="219075"/>
            <a:ext cx="7575093" cy="6698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Reserves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50199"/>
              </p:ext>
            </p:extLst>
          </p:nvPr>
        </p:nvGraphicFramePr>
        <p:xfrm>
          <a:off x="1848465" y="1038387"/>
          <a:ext cx="7576090" cy="4485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3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875">
                <a:tc>
                  <a:txBody>
                    <a:bodyPr/>
                    <a:lstStyle/>
                    <a:p>
                      <a:r>
                        <a:rPr lang="en-GB" b="1" dirty="0"/>
                        <a:t>Development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151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357">
                <a:tc>
                  <a:txBody>
                    <a:bodyPr/>
                    <a:lstStyle/>
                    <a:p>
                      <a:r>
                        <a:rPr lang="en-GB" b="1" dirty="0"/>
                        <a:t>Redevelopment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393">
                <a:tc>
                  <a:txBody>
                    <a:bodyPr/>
                    <a:lstStyle/>
                    <a:p>
                      <a:endParaRPr lang="en-GB" b="1" dirty="0"/>
                    </a:p>
                    <a:p>
                      <a:r>
                        <a:rPr lang="en-GB" b="1" dirty="0"/>
                        <a:t>Library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  <a:p>
                      <a:pPr algn="r"/>
                      <a:r>
                        <a:rPr lang="en-GB" b="1" dirty="0"/>
                        <a:t>8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  <a:p>
                      <a:pPr algn="r"/>
                      <a:r>
                        <a:rPr lang="en-GB" i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477">
                <a:tc>
                  <a:txBody>
                    <a:bodyPr/>
                    <a:lstStyle/>
                    <a:p>
                      <a:r>
                        <a:rPr lang="en-GB" b="1" dirty="0"/>
                        <a:t>Cadet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875">
                <a:tc>
                  <a:txBody>
                    <a:bodyPr/>
                    <a:lstStyle/>
                    <a:p>
                      <a:r>
                        <a:rPr lang="en-GB" b="1" dirty="0"/>
                        <a:t>Unspecific 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395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406</a:t>
                      </a:r>
                    </a:p>
                    <a:p>
                      <a:pPr algn="r"/>
                      <a:r>
                        <a:rPr lang="en-GB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875">
                <a:tc>
                  <a:txBody>
                    <a:bodyPr/>
                    <a:lstStyle/>
                    <a:p>
                      <a:r>
                        <a:rPr lang="en-GB" b="1" dirty="0"/>
                        <a:t>Total 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808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787</a:t>
                      </a:r>
                    </a:p>
                    <a:p>
                      <a:pPr algn="r"/>
                      <a:r>
                        <a:rPr lang="en-GB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403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3C38-1CAA-465A-94FB-8D10FE763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sz="36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49871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318" y="365126"/>
            <a:ext cx="6525491" cy="11588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To adopt the Accounts </a:t>
            </a:r>
            <a:br>
              <a:rPr lang="en-GB" b="1" dirty="0">
                <a:solidFill>
                  <a:srgbClr val="002060"/>
                </a:solidFill>
              </a:rPr>
            </a:b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May I have a proposer that the accounts for the year ending 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31 August 2023 are adopted?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Seconder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305515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Item 1 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37E429FF-F0D4-49F5-A18A-6D8DFA7A551D}"/>
              </a:ext>
            </a:extLst>
          </p:cNvPr>
          <p:cNvSpPr txBox="1">
            <a:spLocks/>
          </p:cNvSpPr>
          <p:nvPr/>
        </p:nvSpPr>
        <p:spPr>
          <a:xfrm>
            <a:off x="887277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To receive apologies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933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6418"/>
            <a:ext cx="10515600" cy="15467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To confirm the appointment of 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accountants to the Club</a:t>
            </a:r>
            <a:br>
              <a:rPr lang="en-GB" b="1" dirty="0">
                <a:solidFill>
                  <a:srgbClr val="002060"/>
                </a:solidFill>
              </a:rPr>
            </a:b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8177"/>
            <a:ext cx="10515600" cy="41553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1200" dirty="0">
                <a:solidFill>
                  <a:srgbClr val="002060"/>
                </a:solidFill>
              </a:rPr>
              <a:t>The Management Committee recommend that UHY Hacker Young, chartered accountants, are appointed as our accountants  for the year ended 31 August 2024. </a:t>
            </a:r>
            <a:br>
              <a:rPr lang="en-GB" sz="11200" dirty="0">
                <a:solidFill>
                  <a:srgbClr val="002060"/>
                </a:solidFill>
              </a:rPr>
            </a:br>
            <a:endParaRPr lang="en-GB" sz="112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1200" dirty="0">
                <a:solidFill>
                  <a:srgbClr val="002060"/>
                </a:solidFill>
              </a:rPr>
              <a:t>Proposer</a:t>
            </a:r>
            <a:br>
              <a:rPr lang="en-GB" sz="11200" dirty="0">
                <a:solidFill>
                  <a:srgbClr val="002060"/>
                </a:solidFill>
              </a:rPr>
            </a:br>
            <a:endParaRPr lang="en-GB" sz="112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1200" dirty="0">
                <a:solidFill>
                  <a:srgbClr val="002060"/>
                </a:solidFill>
              </a:rPr>
              <a:t>Seconder</a:t>
            </a:r>
            <a:br>
              <a:rPr lang="en-GB" sz="11200" dirty="0">
                <a:solidFill>
                  <a:srgbClr val="002060"/>
                </a:solidFill>
              </a:rPr>
            </a:br>
            <a:endParaRPr lang="en-GB" sz="112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1200" dirty="0">
                <a:solidFill>
                  <a:srgbClr val="002060"/>
                </a:solidFill>
              </a:rPr>
              <a:t>Vote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34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E6977-79A3-4657-9CC7-1139A32A5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>
              <a:solidFill>
                <a:srgbClr val="002060"/>
              </a:solidFill>
              <a:latin typeface="+mn-lt"/>
            </a:endParaRPr>
          </a:p>
          <a:p>
            <a:endParaRPr lang="en-GB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4400" b="1" dirty="0">
                <a:solidFill>
                  <a:srgbClr val="002060"/>
                </a:solidFill>
                <a:latin typeface="+mn-lt"/>
              </a:rPr>
              <a:t>Budget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>
                <a:solidFill>
                  <a:srgbClr val="002060"/>
                </a:solidFill>
                <a:latin typeface="+mn-lt"/>
              </a:rPr>
              <a:t>2024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2857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3" y="365126"/>
            <a:ext cx="6099464" cy="11588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Budget 2024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Assuming inflation will be approximately 5%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Subscriptions and charges increased by 5%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0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528" y="401010"/>
            <a:ext cx="8309499" cy="11588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Budget 2024 - income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40527" y="1709338"/>
          <a:ext cx="8309499" cy="337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2023 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18">
                <a:tc>
                  <a:txBody>
                    <a:bodyPr/>
                    <a:lstStyle/>
                    <a:p>
                      <a:r>
                        <a:rPr lang="en-GB" b="1" dirty="0"/>
                        <a:t>Members’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18">
                <a:tc>
                  <a:txBody>
                    <a:bodyPr/>
                    <a:lstStyle/>
                    <a:p>
                      <a:r>
                        <a:rPr lang="en-GB" b="1" dirty="0"/>
                        <a:t>Income from</a:t>
                      </a:r>
                      <a:r>
                        <a:rPr lang="en-GB" b="1" baseline="0" dirty="0"/>
                        <a:t> boat ownership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312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18">
                <a:tc>
                  <a:txBody>
                    <a:bodyPr/>
                    <a:lstStyle/>
                    <a:p>
                      <a:r>
                        <a:rPr lang="en-GB" b="1" dirty="0"/>
                        <a:t>Bar &amp; Galley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202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18">
                <a:tc>
                  <a:txBody>
                    <a:bodyPr/>
                    <a:lstStyle/>
                    <a:p>
                      <a:r>
                        <a:rPr lang="en-GB" b="1" dirty="0"/>
                        <a:t>Other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18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350">
                <a:tc>
                  <a:txBody>
                    <a:bodyPr/>
                    <a:lstStyle/>
                    <a:p>
                      <a:r>
                        <a:rPr lang="en-GB" b="1" dirty="0"/>
                        <a:t>Total</a:t>
                      </a:r>
                      <a:r>
                        <a:rPr lang="en-GB" b="1" baseline="0" dirty="0"/>
                        <a:t> income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767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707</a:t>
                      </a:r>
                    </a:p>
                    <a:p>
                      <a:pPr algn="r"/>
                      <a:r>
                        <a:rPr lang="en-GB" b="0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179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305" y="338492"/>
            <a:ext cx="8265110" cy="11588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Budget 2024 - expenditure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9306" y="1527803"/>
          <a:ext cx="8265110" cy="408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8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2023 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46">
                <a:tc>
                  <a:txBody>
                    <a:bodyPr/>
                    <a:lstStyle/>
                    <a:p>
                      <a:r>
                        <a:rPr lang="en-GB" b="1" dirty="0"/>
                        <a:t>Staff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846">
                <a:tc>
                  <a:txBody>
                    <a:bodyPr/>
                    <a:lstStyle/>
                    <a:p>
                      <a:r>
                        <a:rPr lang="en-GB" b="1" dirty="0"/>
                        <a:t>Bar and galley 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846">
                <a:tc>
                  <a:txBody>
                    <a:bodyPr/>
                    <a:lstStyle/>
                    <a:p>
                      <a:r>
                        <a:rPr lang="en-GB" b="1" dirty="0"/>
                        <a:t>Overheads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846">
                <a:tc>
                  <a:txBody>
                    <a:bodyPr/>
                    <a:lstStyle/>
                    <a:p>
                      <a:r>
                        <a:rPr lang="en-GB" b="1" dirty="0"/>
                        <a:t>Mooring and </a:t>
                      </a:r>
                      <a:r>
                        <a:rPr lang="en-GB" b="1" dirty="0" err="1"/>
                        <a:t>shoreside</a:t>
                      </a:r>
                      <a:r>
                        <a:rPr lang="en-GB" b="1" dirty="0"/>
                        <a:t>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846">
                <a:tc>
                  <a:txBody>
                    <a:bodyPr/>
                    <a:lstStyle/>
                    <a:p>
                      <a:r>
                        <a:rPr lang="en-GB" b="1" dirty="0"/>
                        <a:t>Site and boat repairs</a:t>
                      </a:r>
                      <a:r>
                        <a:rPr lang="en-GB" b="1" baseline="0" dirty="0"/>
                        <a:t> and renewals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0481">
                <a:tc>
                  <a:txBody>
                    <a:bodyPr/>
                    <a:lstStyle/>
                    <a:p>
                      <a:r>
                        <a:rPr lang="en-GB" b="1" dirty="0"/>
                        <a:t>Other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31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25</a:t>
                      </a:r>
                    </a:p>
                    <a:p>
                      <a:pPr algn="r"/>
                      <a:r>
                        <a:rPr lang="en-GB" b="0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4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760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679</a:t>
                      </a:r>
                    </a:p>
                    <a:p>
                      <a:pPr algn="r"/>
                      <a:r>
                        <a:rPr lang="en-GB" b="0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424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670" y="396299"/>
            <a:ext cx="8443353" cy="852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2024 Budget in summary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80500"/>
              </p:ext>
            </p:extLst>
          </p:nvPr>
        </p:nvGraphicFramePr>
        <p:xfrm>
          <a:off x="1650670" y="1448988"/>
          <a:ext cx="8443353" cy="4452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2023 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Income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767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06">
                <a:tc>
                  <a:txBody>
                    <a:bodyPr/>
                    <a:lstStyle/>
                    <a:p>
                      <a:r>
                        <a:rPr lang="en-GB" b="1" dirty="0"/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u="none" dirty="0"/>
                        <a:t>(760)</a:t>
                      </a:r>
                    </a:p>
                    <a:p>
                      <a:pPr algn="r"/>
                      <a:r>
                        <a:rPr lang="en-GB" b="1" u="none" dirty="0">
                          <a:solidFill>
                            <a:schemeClr val="tx1"/>
                          </a:solidFill>
                        </a:rPr>
                        <a:t>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(679)</a:t>
                      </a:r>
                    </a:p>
                    <a:p>
                      <a:pPr algn="r"/>
                      <a:r>
                        <a:rPr lang="en-GB" i="1" dirty="0"/>
                        <a:t>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Surplus</a:t>
                      </a:r>
                      <a:r>
                        <a:rPr lang="en-GB" b="1" baseline="0" dirty="0"/>
                        <a:t> before depreciation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baseline="0" dirty="0"/>
                        <a:t>7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1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798">
                <a:tc>
                  <a:txBody>
                    <a:bodyPr/>
                    <a:lstStyle/>
                    <a:p>
                      <a:r>
                        <a:rPr lang="en-GB" b="1" dirty="0"/>
                        <a:t>Depreciation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(33)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____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(39)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____</a:t>
                      </a:r>
                    </a:p>
                    <a:p>
                      <a:pPr algn="r"/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9865">
                <a:tc>
                  <a:txBody>
                    <a:bodyPr/>
                    <a:lstStyle/>
                    <a:p>
                      <a:r>
                        <a:rPr lang="en-GB" b="1" dirty="0"/>
                        <a:t>(Deficit)</a:t>
                      </a:r>
                      <a:r>
                        <a:rPr lang="en-GB" b="1" baseline="0" dirty="0"/>
                        <a:t>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(26)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____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(11)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____</a:t>
                      </a:r>
                    </a:p>
                    <a:p>
                      <a:pPr algn="r"/>
                      <a:endParaRPr lang="en-GB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58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2" y="365126"/>
            <a:ext cx="8182099" cy="8832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2024 Cash flow forecast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334710"/>
              </p:ext>
            </p:extLst>
          </p:nvPr>
        </p:nvGraphicFramePr>
        <p:xfrm>
          <a:off x="1745672" y="1397809"/>
          <a:ext cx="8182099" cy="514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2023 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£’000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£’000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Net cash inflow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7</a:t>
                      </a:r>
                    </a:p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Expenditure on non-revenue additions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(79)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(300)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  <a:p>
                      <a:r>
                        <a:rPr lang="en-GB" b="1" dirty="0"/>
                        <a:t>Contributions to the Development Fund</a:t>
                      </a:r>
                    </a:p>
                    <a:p>
                      <a:r>
                        <a:rPr lang="en-GB" b="1" dirty="0"/>
                        <a:t>Cadet Fund incorporation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  <a:p>
                      <a:pPr algn="r"/>
                      <a:r>
                        <a:rPr lang="en-GB" b="1" dirty="0"/>
                        <a:t>24</a:t>
                      </a:r>
                    </a:p>
                    <a:p>
                      <a:pPr algn="r"/>
                      <a:r>
                        <a:rPr lang="en-GB" b="1" dirty="0"/>
                        <a:t>-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  <a:p>
                      <a:pPr algn="r"/>
                      <a:r>
                        <a:rPr lang="en-GB" i="1" dirty="0"/>
                        <a:t>24</a:t>
                      </a:r>
                    </a:p>
                    <a:p>
                      <a:pPr algn="r"/>
                      <a:r>
                        <a:rPr lang="en-GB" i="1" dirty="0"/>
                        <a:t>9</a:t>
                      </a:r>
                    </a:p>
                    <a:p>
                      <a:pPr algn="r"/>
                      <a:r>
                        <a:rPr lang="en-GB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Total cash (outflow)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(48)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/>
                        <a:t>(248)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  <a:p>
                      <a:r>
                        <a:rPr lang="en-GB" b="1" dirty="0"/>
                        <a:t>Cash balance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baseline="0" dirty="0" err="1"/>
                        <a:t>b/f</a:t>
                      </a:r>
                      <a:r>
                        <a:rPr lang="en-GB" b="1" baseline="0" dirty="0"/>
                        <a:t> from 2023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  <a:p>
                      <a:pPr algn="r"/>
                      <a:r>
                        <a:rPr lang="en-GB" b="1" dirty="0"/>
                        <a:t>220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  <a:p>
                      <a:pPr algn="r"/>
                      <a:r>
                        <a:rPr lang="en-GB" i="1" dirty="0"/>
                        <a:t>468</a:t>
                      </a:r>
                    </a:p>
                    <a:p>
                      <a:pPr algn="r"/>
                      <a:r>
                        <a:rPr lang="en-GB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  <a:p>
                      <a:r>
                        <a:rPr lang="en-GB" b="1" dirty="0"/>
                        <a:t>Cash balance at August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  <a:p>
                      <a:pPr algn="r"/>
                      <a:r>
                        <a:rPr lang="en-GB" b="1" dirty="0"/>
                        <a:t>172</a:t>
                      </a:r>
                    </a:p>
                    <a:p>
                      <a:pPr algn="r"/>
                      <a:r>
                        <a:rPr lang="en-GB" b="1" dirty="0"/>
                        <a:t>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i="1" dirty="0"/>
                    </a:p>
                    <a:p>
                      <a:pPr algn="r"/>
                      <a:r>
                        <a:rPr lang="en-GB" i="1" dirty="0"/>
                        <a:t>220</a:t>
                      </a:r>
                    </a:p>
                    <a:p>
                      <a:pPr algn="r"/>
                      <a:r>
                        <a:rPr lang="en-GB" i="1" dirty="0"/>
                        <a:t>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7590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3C38-1CAA-465A-94FB-8D10FE763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sz="36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775286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473" y="365126"/>
            <a:ext cx="6348846" cy="11588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Budget 2024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May I have a proposer for the budget and proposed subscription and fees for 2024?</a:t>
            </a:r>
          </a:p>
          <a:p>
            <a:r>
              <a:rPr lang="en-GB" dirty="0">
                <a:solidFill>
                  <a:srgbClr val="002060"/>
                </a:solidFill>
              </a:rPr>
              <a:t>Seconder</a:t>
            </a:r>
          </a:p>
          <a:p>
            <a:r>
              <a:rPr lang="en-GB" dirty="0">
                <a:solidFill>
                  <a:srgbClr val="002060"/>
                </a:solidFill>
              </a:rPr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1088890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Item 7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37E429FF-F0D4-49F5-A18A-6D8DFA7A551D}"/>
              </a:ext>
            </a:extLst>
          </p:cNvPr>
          <p:cNvSpPr txBox="1">
            <a:spLocks/>
          </p:cNvSpPr>
          <p:nvPr/>
        </p:nvSpPr>
        <p:spPr>
          <a:xfrm>
            <a:off x="887277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+mn-lt"/>
              </a:rPr>
              <a:t>none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FC1B6-F2F3-4D81-B386-5662B78E4BE0}"/>
              </a:ext>
            </a:extLst>
          </p:cNvPr>
          <p:cNvSpPr txBox="1"/>
          <p:nvPr/>
        </p:nvSpPr>
        <p:spPr>
          <a:xfrm>
            <a:off x="3675878" y="1321899"/>
            <a:ext cx="484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Other Notified Business</a:t>
            </a:r>
          </a:p>
        </p:txBody>
      </p:sp>
    </p:spTree>
    <p:extLst>
      <p:ext uri="{BB962C8B-B14F-4D97-AF65-F5344CB8AC3E}">
        <p14:creationId xmlns:p14="http://schemas.microsoft.com/office/powerpoint/2010/main" val="393239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Item 2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37E429FF-F0D4-49F5-A18A-6D8DFA7A551D}"/>
              </a:ext>
            </a:extLst>
          </p:cNvPr>
          <p:cNvSpPr txBox="1">
            <a:spLocks/>
          </p:cNvSpPr>
          <p:nvPr/>
        </p:nvSpPr>
        <p:spPr>
          <a:xfrm>
            <a:off x="887277" y="1928593"/>
            <a:ext cx="10515600" cy="3000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/>
              <a:t>To confirm the Minutes of the 2022 meeting</a:t>
            </a:r>
            <a:br>
              <a:rPr lang="en-GB" sz="3200" dirty="0"/>
            </a:br>
            <a:endParaRPr lang="en-GB" sz="32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3200" dirty="0"/>
              <a:t>Proposer</a:t>
            </a:r>
            <a:br>
              <a:rPr lang="en-GB" sz="3200" dirty="0"/>
            </a:br>
            <a:endParaRPr lang="en-GB" sz="32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3200" dirty="0"/>
              <a:t>Seconder</a:t>
            </a:r>
            <a:br>
              <a:rPr lang="en-GB" sz="3200" dirty="0"/>
            </a:br>
            <a:endParaRPr lang="en-GB" sz="32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3200" dirty="0"/>
              <a:t>Vote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757252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Item 8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37E429FF-F0D4-49F5-A18A-6D8DFA7A551D}"/>
              </a:ext>
            </a:extLst>
          </p:cNvPr>
          <p:cNvSpPr txBox="1">
            <a:spLocks/>
          </p:cNvSpPr>
          <p:nvPr/>
        </p:nvSpPr>
        <p:spPr>
          <a:xfrm>
            <a:off x="838200" y="1906588"/>
            <a:ext cx="10515600" cy="364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/>
              <a:t>Election of Flag Officers and Honorary Roles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Commodore – Catherine Gore</a:t>
            </a:r>
          </a:p>
          <a:p>
            <a:pPr algn="ctr"/>
            <a:r>
              <a:rPr lang="en-GB" sz="3200" dirty="0"/>
              <a:t>Vice Commodore – Philip Clarabut</a:t>
            </a:r>
          </a:p>
          <a:p>
            <a:pPr algn="ctr"/>
            <a:r>
              <a:rPr lang="en-GB" sz="3200" dirty="0"/>
              <a:t>Rear Commodore – Quentin Strauss</a:t>
            </a:r>
          </a:p>
          <a:p>
            <a:pPr algn="ctr"/>
            <a:endParaRPr lang="en-GB" sz="3200" dirty="0"/>
          </a:p>
          <a:p>
            <a:pPr marL="4583113" indent="-571500">
              <a:buFont typeface="Arial" panose="020B0604020202020204" pitchFamily="34" charset="0"/>
              <a:buChar char="•"/>
            </a:pPr>
            <a:r>
              <a:rPr lang="en-GB" sz="3200" dirty="0"/>
              <a:t>Proposer</a:t>
            </a:r>
          </a:p>
          <a:p>
            <a:pPr marL="4583113" indent="-571500">
              <a:buFont typeface="Arial" panose="020B0604020202020204" pitchFamily="34" charset="0"/>
              <a:buChar char="•"/>
            </a:pPr>
            <a:r>
              <a:rPr lang="en-GB" sz="3200" dirty="0"/>
              <a:t>Seconder</a:t>
            </a:r>
          </a:p>
          <a:p>
            <a:pPr marL="4583113" indent="-571500">
              <a:buFont typeface="Arial" panose="020B0604020202020204" pitchFamily="34" charset="0"/>
              <a:buChar char="•"/>
            </a:pPr>
            <a:r>
              <a:rPr lang="en-GB" sz="3200" dirty="0"/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743158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Item 8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37E429FF-F0D4-49F5-A18A-6D8DFA7A551D}"/>
              </a:ext>
            </a:extLst>
          </p:cNvPr>
          <p:cNvSpPr txBox="1">
            <a:spLocks/>
          </p:cNvSpPr>
          <p:nvPr/>
        </p:nvSpPr>
        <p:spPr>
          <a:xfrm>
            <a:off x="665922" y="1928591"/>
            <a:ext cx="10515600" cy="4396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Election of Flag Officers and Honorary Roles (Continued)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Hon Treasurer – John Airey</a:t>
            </a:r>
          </a:p>
          <a:p>
            <a:pPr algn="ctr"/>
            <a:r>
              <a:rPr lang="en-GB" sz="3600" dirty="0"/>
              <a:t>Hon Solicitor – Andrew Baker</a:t>
            </a:r>
          </a:p>
          <a:p>
            <a:pPr algn="ctr"/>
            <a:r>
              <a:rPr lang="en-GB" sz="3600" dirty="0"/>
              <a:t>Hon Mooring Master – John Stevens</a:t>
            </a:r>
          </a:p>
          <a:p>
            <a:pPr algn="ctr"/>
            <a:endParaRPr lang="en-GB" sz="3600" dirty="0"/>
          </a:p>
          <a:p>
            <a:pPr marL="4538663" indent="-571500">
              <a:buFont typeface="Arial" panose="020B0604020202020204" pitchFamily="34" charset="0"/>
              <a:buChar char="•"/>
            </a:pPr>
            <a:r>
              <a:rPr lang="en-GB" sz="3600" dirty="0"/>
              <a:t>Proposer</a:t>
            </a:r>
          </a:p>
          <a:p>
            <a:pPr marL="4538663" indent="-571500">
              <a:buFont typeface="Arial" panose="020B0604020202020204" pitchFamily="34" charset="0"/>
              <a:buChar char="•"/>
            </a:pPr>
            <a:r>
              <a:rPr lang="en-GB" sz="3600" dirty="0"/>
              <a:t>Seconder</a:t>
            </a:r>
          </a:p>
          <a:p>
            <a:pPr marL="4538663" indent="-571500">
              <a:buFont typeface="Arial" panose="020B0604020202020204" pitchFamily="34" charset="0"/>
              <a:buChar char="•"/>
            </a:pPr>
            <a:r>
              <a:rPr lang="en-GB" sz="3600" dirty="0"/>
              <a:t>Vote</a:t>
            </a:r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502675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FCCE5-7E6F-9449-D401-9EE9A0CC17C3}"/>
              </a:ext>
            </a:extLst>
          </p:cNvPr>
          <p:cNvSpPr txBox="1"/>
          <p:nvPr/>
        </p:nvSpPr>
        <p:spPr>
          <a:xfrm>
            <a:off x="1270000" y="157843"/>
            <a:ext cx="1008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+mj-lt"/>
              </a:rPr>
              <a:t>Item 9</a:t>
            </a:r>
          </a:p>
          <a:p>
            <a:pPr algn="ctr"/>
            <a:r>
              <a:rPr lang="en-GB" sz="4400" dirty="0">
                <a:latin typeface="+mj-lt"/>
              </a:rPr>
              <a:t>Address from the Incoming Commodore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DBEA8462-7AD1-25C2-69AA-20E2478FD5AB}"/>
              </a:ext>
            </a:extLst>
          </p:cNvPr>
          <p:cNvSpPr txBox="1">
            <a:spLocks/>
          </p:cNvSpPr>
          <p:nvPr/>
        </p:nvSpPr>
        <p:spPr>
          <a:xfrm>
            <a:off x="838200" y="1913845"/>
            <a:ext cx="10515600" cy="364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92125" lvl="7" indent="-457200">
              <a:buFont typeface="Arial" panose="020B0604020202020204" pitchFamily="34" charset="0"/>
              <a:buChar char="•"/>
            </a:pPr>
            <a:r>
              <a:rPr lang="en-GB" sz="3200" b="1" dirty="0"/>
              <a:t>Training</a:t>
            </a:r>
            <a:r>
              <a:rPr lang="en-GB" sz="3200" dirty="0"/>
              <a:t> – to leverage our fine new facility, increase our membership and share our love of sailing.</a:t>
            </a:r>
          </a:p>
          <a:p>
            <a:pPr marL="492125" lvl="7" indent="-457200">
              <a:buFont typeface="Arial" panose="020B0604020202020204" pitchFamily="34" charset="0"/>
              <a:buChar char="•"/>
            </a:pPr>
            <a:r>
              <a:rPr lang="en-GB" sz="3200" b="1" dirty="0"/>
              <a:t>Membership </a:t>
            </a:r>
            <a:r>
              <a:rPr lang="en-GB" sz="3200" dirty="0"/>
              <a:t>– sustainable growth in our overall numbers considering membership categories while recognising our finite mooring capacity.</a:t>
            </a:r>
          </a:p>
          <a:p>
            <a:pPr marL="463550" lvl="7" indent="-463550">
              <a:buFont typeface="Arial" panose="020B0604020202020204" pitchFamily="34" charset="0"/>
              <a:buChar char="•"/>
            </a:pPr>
            <a:r>
              <a:rPr lang="en-GB" sz="3200" b="1" dirty="0"/>
              <a:t>Technology </a:t>
            </a:r>
            <a:r>
              <a:rPr lang="en-GB" sz="3200" dirty="0"/>
              <a:t>– A modern website and a booking system to suit our modern world with busy lives.</a:t>
            </a:r>
          </a:p>
        </p:txBody>
      </p:sp>
    </p:spTree>
    <p:extLst>
      <p:ext uri="{BB962C8B-B14F-4D97-AF65-F5344CB8AC3E}">
        <p14:creationId xmlns:p14="http://schemas.microsoft.com/office/powerpoint/2010/main" val="11610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Item 10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37E429FF-F0D4-49F5-A18A-6D8DFA7A551D}"/>
              </a:ext>
            </a:extLst>
          </p:cNvPr>
          <p:cNvSpPr txBox="1">
            <a:spLocks/>
          </p:cNvSpPr>
          <p:nvPr/>
        </p:nvSpPr>
        <p:spPr>
          <a:xfrm>
            <a:off x="838200" y="1486259"/>
            <a:ext cx="10515600" cy="4017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Election of Management Committee Members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Tim Bishop</a:t>
            </a:r>
          </a:p>
          <a:p>
            <a:pPr algn="ctr"/>
            <a:r>
              <a:rPr lang="en-GB" dirty="0"/>
              <a:t>Jamie Blair</a:t>
            </a:r>
          </a:p>
          <a:p>
            <a:pPr algn="ctr"/>
            <a:r>
              <a:rPr lang="en-GB" dirty="0"/>
              <a:t>Neil Paxton</a:t>
            </a:r>
          </a:p>
          <a:p>
            <a:pPr algn="ctr"/>
            <a:endParaRPr lang="en-GB" dirty="0"/>
          </a:p>
          <a:p>
            <a:pPr marL="4583113" indent="-571500">
              <a:buFont typeface="Arial" panose="020B0604020202020204" pitchFamily="34" charset="0"/>
              <a:buChar char="•"/>
            </a:pPr>
            <a:r>
              <a:rPr lang="en-GB" dirty="0"/>
              <a:t>Proposer</a:t>
            </a:r>
          </a:p>
          <a:p>
            <a:pPr marL="4583113" indent="-571500">
              <a:buFont typeface="Arial" panose="020B0604020202020204" pitchFamily="34" charset="0"/>
              <a:buChar char="•"/>
            </a:pPr>
            <a:r>
              <a:rPr lang="en-GB" dirty="0"/>
              <a:t>Seconder</a:t>
            </a:r>
          </a:p>
          <a:p>
            <a:pPr marL="4583113" indent="-571500">
              <a:buFont typeface="Arial" panose="020B0604020202020204" pitchFamily="34" charset="0"/>
              <a:buChar char="•"/>
            </a:pPr>
            <a:r>
              <a:rPr lang="en-GB" dirty="0"/>
              <a:t>Vote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343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Item 11</a:t>
            </a:r>
            <a:br>
              <a:rPr lang="en-GB" dirty="0"/>
            </a:br>
            <a:r>
              <a:rPr lang="en-GB" dirty="0"/>
              <a:t>AOB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37E429FF-F0D4-49F5-A18A-6D8DFA7A551D}"/>
              </a:ext>
            </a:extLst>
          </p:cNvPr>
          <p:cNvSpPr txBox="1">
            <a:spLocks/>
          </p:cNvSpPr>
          <p:nvPr/>
        </p:nvSpPr>
        <p:spPr>
          <a:xfrm>
            <a:off x="838200" y="1849098"/>
            <a:ext cx="10249425" cy="41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200" dirty="0"/>
              <a:t>Elizabethan Trophy</a:t>
            </a:r>
          </a:p>
          <a:p>
            <a:pPr algn="ctr"/>
            <a:r>
              <a:rPr lang="en-GB" sz="5200" dirty="0"/>
              <a:t>Jack </a:t>
            </a:r>
            <a:r>
              <a:rPr lang="en-GB" sz="5200" dirty="0" err="1"/>
              <a:t>Waights</a:t>
            </a:r>
            <a:r>
              <a:rPr lang="en-GB" sz="5200" dirty="0"/>
              <a:t> Trophy</a:t>
            </a:r>
          </a:p>
          <a:p>
            <a:pPr algn="ctr"/>
            <a:r>
              <a:rPr lang="en-GB" sz="5200" dirty="0"/>
              <a:t>Centenary Trophy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965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Item 12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37E429FF-F0D4-49F5-A18A-6D8DFA7A551D}"/>
              </a:ext>
            </a:extLst>
          </p:cNvPr>
          <p:cNvSpPr txBox="1">
            <a:spLocks/>
          </p:cNvSpPr>
          <p:nvPr/>
        </p:nvSpPr>
        <p:spPr>
          <a:xfrm>
            <a:off x="887277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Date of Next Meeting</a:t>
            </a:r>
          </a:p>
          <a:p>
            <a:pPr algn="ctr"/>
            <a:r>
              <a:rPr lang="en-GB" dirty="0"/>
              <a:t> </a:t>
            </a:r>
          </a:p>
          <a:p>
            <a:pPr algn="ctr"/>
            <a:r>
              <a:rPr lang="en-GB"/>
              <a:t>7th December 2024 </a:t>
            </a:r>
            <a:r>
              <a:rPr lang="en-GB" dirty="0"/>
              <a:t>– 12:00 hrs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5545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8BFD2D-9555-4B69-B580-6A1D83698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3BFD3A-A6C3-4B3C-8D8B-58B5DB068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AC008F-6EF3-4F29-9031-B387CB0B9D2D}"/>
              </a:ext>
            </a:extLst>
          </p:cNvPr>
          <p:cNvSpPr txBox="1"/>
          <p:nvPr/>
        </p:nvSpPr>
        <p:spPr>
          <a:xfrm>
            <a:off x="2772229" y="1598366"/>
            <a:ext cx="722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Meeting Closed</a:t>
            </a:r>
          </a:p>
          <a:p>
            <a:pPr algn="ctr"/>
            <a:endParaRPr lang="en-GB" sz="7200" dirty="0"/>
          </a:p>
          <a:p>
            <a:pPr algn="ctr"/>
            <a:r>
              <a:rPr lang="en-GB" sz="7200" dirty="0"/>
              <a:t>Bar Open</a:t>
            </a:r>
          </a:p>
        </p:txBody>
      </p:sp>
    </p:spTree>
    <p:extLst>
      <p:ext uri="{BB962C8B-B14F-4D97-AF65-F5344CB8AC3E}">
        <p14:creationId xmlns:p14="http://schemas.microsoft.com/office/powerpoint/2010/main" val="219810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Item 3</a:t>
            </a:r>
            <a:br>
              <a:rPr lang="en-GB" dirty="0"/>
            </a:br>
            <a:r>
              <a:rPr lang="en-GB" dirty="0"/>
              <a:t>Matters Arising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37E429FF-F0D4-49F5-A18A-6D8DFA7A551D}"/>
              </a:ext>
            </a:extLst>
          </p:cNvPr>
          <p:cNvSpPr txBox="1">
            <a:spLocks/>
          </p:cNvSpPr>
          <p:nvPr/>
        </p:nvSpPr>
        <p:spPr>
          <a:xfrm>
            <a:off x="887277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none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34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003"/>
            <a:ext cx="12192000" cy="68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2545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More and better sailing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40" y="127221"/>
            <a:ext cx="1070675" cy="11211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9A76AE7-0F2B-47A1-9057-2AB98F1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Item 4</a:t>
            </a:r>
            <a:br>
              <a:rPr lang="en-GB" dirty="0"/>
            </a:br>
            <a:r>
              <a:rPr lang="en-GB" dirty="0"/>
              <a:t>Commodore’s Report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541AD4-F891-608A-3AA4-4B66CE4222C3}"/>
              </a:ext>
            </a:extLst>
          </p:cNvPr>
          <p:cNvSpPr/>
          <p:nvPr/>
        </p:nvSpPr>
        <p:spPr>
          <a:xfrm>
            <a:off x="3964576" y="3015262"/>
            <a:ext cx="40842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Commodore</a:t>
            </a:r>
          </a:p>
        </p:txBody>
      </p:sp>
    </p:spTree>
    <p:extLst>
      <p:ext uri="{BB962C8B-B14F-4D97-AF65-F5344CB8AC3E}">
        <p14:creationId xmlns:p14="http://schemas.microsoft.com/office/powerpoint/2010/main" val="330051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97D7-4B91-4BE7-A973-0C3B3B68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Environment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0C402-76FC-4079-84F9-36AABA24E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 Inflation, high interest rates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Forced to increase Members Subs. in line with inflation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Concern over membership decline and income from Bar and Galley</a:t>
            </a:r>
          </a:p>
        </p:txBody>
      </p:sp>
    </p:spTree>
    <p:extLst>
      <p:ext uri="{BB962C8B-B14F-4D97-AF65-F5344CB8AC3E}">
        <p14:creationId xmlns:p14="http://schemas.microsoft.com/office/powerpoint/2010/main" val="352903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C554-3A79-4444-A429-E5F856FC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6ED1-E30F-4C73-AA21-95DCFCCB1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42 members resigned at the beginning of 2023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During 2023 we have 43 new memberships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Family memberships are up from 113 to 126</a:t>
            </a:r>
          </a:p>
        </p:txBody>
      </p:sp>
    </p:spTree>
    <p:extLst>
      <p:ext uri="{BB962C8B-B14F-4D97-AF65-F5344CB8AC3E}">
        <p14:creationId xmlns:p14="http://schemas.microsoft.com/office/powerpoint/2010/main" val="2257699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2088</Words>
  <Application>Microsoft Macintosh PowerPoint</Application>
  <PresentationFormat>Widescreen</PresentationFormat>
  <Paragraphs>728</Paragraphs>
  <Slides>56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Bradley Hand ITC</vt:lpstr>
      <vt:lpstr>Calibri</vt:lpstr>
      <vt:lpstr>Calibri Light</vt:lpstr>
      <vt:lpstr>Office Theme</vt:lpstr>
      <vt:lpstr>Medway Yacht Club AGM 2023</vt:lpstr>
      <vt:lpstr>Agenda</vt:lpstr>
      <vt:lpstr>Agenda</vt:lpstr>
      <vt:lpstr>Item 1 </vt:lpstr>
      <vt:lpstr>Item 2</vt:lpstr>
      <vt:lpstr>Item 3 Matters Arising</vt:lpstr>
      <vt:lpstr>Item 4 Commodore’s Report</vt:lpstr>
      <vt:lpstr>Background Environment </vt:lpstr>
      <vt:lpstr>Membership</vt:lpstr>
      <vt:lpstr>Bar and Galley</vt:lpstr>
      <vt:lpstr>Training Centre &amp; New changing Rooms </vt:lpstr>
      <vt:lpstr>Financial </vt:lpstr>
      <vt:lpstr>Training</vt:lpstr>
      <vt:lpstr>On the water </vt:lpstr>
      <vt:lpstr>On the water</vt:lpstr>
      <vt:lpstr>On the water</vt:lpstr>
      <vt:lpstr>In Conclusion</vt:lpstr>
      <vt:lpstr>Item 5</vt:lpstr>
      <vt:lpstr>Item 5</vt:lpstr>
      <vt:lpstr>MYC Accounts for 2023</vt:lpstr>
      <vt:lpstr> Revenue</vt:lpstr>
      <vt:lpstr> Revenue</vt:lpstr>
      <vt:lpstr> Revenue</vt:lpstr>
      <vt:lpstr> Revenue</vt:lpstr>
      <vt:lpstr> Revenue</vt:lpstr>
      <vt:lpstr> Revenue</vt:lpstr>
      <vt:lpstr> Bar &amp; Galley</vt:lpstr>
      <vt:lpstr> Bar &amp; Galley</vt:lpstr>
      <vt:lpstr>Cash flow</vt:lpstr>
      <vt:lpstr>Cash flow</vt:lpstr>
      <vt:lpstr>Cash flow</vt:lpstr>
      <vt:lpstr>Cash flow</vt:lpstr>
      <vt:lpstr>Cash flow</vt:lpstr>
      <vt:lpstr>Cash flow</vt:lpstr>
      <vt:lpstr>Cash flow</vt:lpstr>
      <vt:lpstr>Balance Sheet</vt:lpstr>
      <vt:lpstr>Reserves</vt:lpstr>
      <vt:lpstr>PowerPoint Presentation</vt:lpstr>
      <vt:lpstr> To adopt the Accounts  </vt:lpstr>
      <vt:lpstr> To confirm the appointment of  accountants to the Club </vt:lpstr>
      <vt:lpstr>PowerPoint Presentation</vt:lpstr>
      <vt:lpstr>Budget 2024</vt:lpstr>
      <vt:lpstr>Budget 2024 - income</vt:lpstr>
      <vt:lpstr>Budget 2024 - expenditure</vt:lpstr>
      <vt:lpstr>2024 Budget in summary</vt:lpstr>
      <vt:lpstr>2024 Cash flow forecast</vt:lpstr>
      <vt:lpstr>PowerPoint Presentation</vt:lpstr>
      <vt:lpstr>Budget 2024</vt:lpstr>
      <vt:lpstr>Item 7</vt:lpstr>
      <vt:lpstr>Item 8</vt:lpstr>
      <vt:lpstr>Item 8</vt:lpstr>
      <vt:lpstr>PowerPoint Presentation</vt:lpstr>
      <vt:lpstr>Item 10</vt:lpstr>
      <vt:lpstr>Item 11 AOB</vt:lpstr>
      <vt:lpstr>Item 12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AGM 2020</dc:title>
  <dc:creator>Mark Penny</dc:creator>
  <cp:lastModifiedBy>Quentin Strauss</cp:lastModifiedBy>
  <cp:revision>87</cp:revision>
  <cp:lastPrinted>2022-11-30T14:21:29Z</cp:lastPrinted>
  <dcterms:created xsi:type="dcterms:W3CDTF">2020-12-02T09:22:53Z</dcterms:created>
  <dcterms:modified xsi:type="dcterms:W3CDTF">2023-12-01T08:54:41Z</dcterms:modified>
</cp:coreProperties>
</file>